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74" y="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72DE7A8-5BE6-42A4-8372-BE9E3C5CFE2B}" type="datetimeFigureOut">
              <a:rPr lang="hu-HU" smtClean="0"/>
              <a:t>2012.02.28.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9C08EF5-B17A-41E3-BF37-3D2288880DAE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1599456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hu-HU" sz="2800" cap="none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Hazám</a:t>
            </a:r>
            <a:endParaRPr lang="hu-HU" sz="2800" cap="none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2492896"/>
            <a:ext cx="5114778" cy="2148216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hu-H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Illés Angelika</a:t>
            </a:r>
          </a:p>
          <a:p>
            <a:pPr algn="ctr"/>
            <a:endParaRPr lang="hu-H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hu-H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Projekt</a:t>
            </a:r>
            <a:endParaRPr lang="hu-H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37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620688"/>
            <a:ext cx="5114778" cy="576064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hu-HU" sz="2800" b="1" dirty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Nevezetességei</a:t>
            </a:r>
            <a:r>
              <a:rPr lang="hu-HU" sz="2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hu-HU" sz="28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 Szentlélek tiszteletére szentelt római katolikus temploma 14. századi eredetű, a pápai tizedszedők jegyzékei szerint még 1332/37 előtt megépült. Mai formájában 1751 és 1757 között épült újjá.</a:t>
            </a: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Református temploma 1787-ben épült, tornya 1863-ban készült el, mai formáját 1893-ban a bővítés és átépítés után nyerte el.</a:t>
            </a: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A római katolikus templommal szemben található mai zeneiskola (többször átépített) épületében halt meg a hagyomány szerint 1660-ban I. Rákóczi György özvegye, Lorántffy Zsuzsanna[6]. A bejárat felett található a Lorántffyak címere.</a:t>
            </a: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A városi zsinagóga épülete 1840-ben már állt, 1960-ig használták, amikor a kitelepedések következtében elhagyták.</a:t>
            </a: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A görög katolikus templomot 2004-ben szentelték fel, épülete eredetileg 1895-ben épült.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9791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269979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37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74205" y="381844"/>
            <a:ext cx="5114778" cy="604867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hu-HU" sz="2800" b="1" dirty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Szobrok, </a:t>
            </a:r>
            <a:r>
              <a:rPr lang="hu-HU" sz="2800" b="1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emlékművek</a:t>
            </a: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Petőfi Sándor egészalakos szobra a városháza mellett áll</a:t>
            </a:r>
            <a:r>
              <a:rPr lang="hu-HU" sz="1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hu-HU" sz="18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hu-HU" sz="18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endParaRPr lang="hu-HU" sz="18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Rákóczi Ferenc mellszobrát, Ifj. Szabó István szobrászművész alkotását 2007-ben avatták </a:t>
            </a:r>
            <a:r>
              <a:rPr lang="hu-HU" sz="1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fel.</a:t>
            </a: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8726"/>
            <a:ext cx="2143125" cy="214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096"/>
            <a:ext cx="2143125" cy="21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947116"/>
            <a:ext cx="2699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chemeClr val="accent1"/>
                </a:solidFill>
              </a:rPr>
              <a:t>Szent István, Szent Imre és Szent László szobra a főtéren</a:t>
            </a:r>
            <a:endParaRPr lang="hu-HU" sz="1400" dirty="0">
              <a:solidFill>
                <a:schemeClr val="accent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" y="1470336"/>
            <a:ext cx="2657872" cy="188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361268" y="3752888"/>
            <a:ext cx="176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>
                <a:solidFill>
                  <a:schemeClr val="accent1"/>
                </a:solidFill>
              </a:rPr>
              <a:t>Díszkút a főtéren</a:t>
            </a:r>
            <a:endParaRPr lang="hu-HU" sz="1600" dirty="0">
              <a:solidFill>
                <a:schemeClr val="accent1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3" y="4122220"/>
            <a:ext cx="2724355" cy="273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73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2636912"/>
            <a:ext cx="5114778" cy="273630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hu-HU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Köszönöm a figyelmet!</a:t>
            </a:r>
            <a:endParaRPr lang="hu-HU" sz="3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-4403" y="6027003"/>
            <a:ext cx="2704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solidFill>
                  <a:schemeClr val="accent1"/>
                </a:solidFill>
              </a:rPr>
              <a:t>Forrás:http://</a:t>
            </a:r>
            <a:r>
              <a:rPr lang="hu-HU" sz="1200" dirty="0" err="1" smtClean="0">
                <a:solidFill>
                  <a:schemeClr val="accent1"/>
                </a:solidFill>
              </a:rPr>
              <a:t>hu.wikipedia.org</a:t>
            </a:r>
            <a:r>
              <a:rPr lang="hu-HU" sz="1200" dirty="0" smtClean="0">
                <a:solidFill>
                  <a:schemeClr val="accent1"/>
                </a:solidFill>
              </a:rPr>
              <a:t>/</a:t>
            </a:r>
            <a:r>
              <a:rPr lang="hu-HU" sz="1200" dirty="0" err="1" smtClean="0">
                <a:solidFill>
                  <a:schemeClr val="accent1"/>
                </a:solidFill>
              </a:rPr>
              <a:t>wiki</a:t>
            </a:r>
            <a:r>
              <a:rPr lang="hu-HU" sz="1200" dirty="0" smtClean="0">
                <a:solidFill>
                  <a:schemeClr val="accent1"/>
                </a:solidFill>
              </a:rPr>
              <a:t>/Kezd%C5%91lap       http://www.google.hu/imghp?hl=hu&amp;tab=wi</a:t>
            </a:r>
            <a:endParaRPr lang="hu-H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47864" y="548680"/>
            <a:ext cx="5105400" cy="73536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hu-HU" sz="2800" cap="none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Tartalomjegyzék</a:t>
            </a:r>
            <a:br>
              <a:rPr lang="hu-HU" sz="2800" cap="none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hu-HU" sz="2800" u="sng" cap="none" dirty="0" err="1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Királyhelmec</a:t>
            </a:r>
            <a:r>
              <a:rPr lang="hu-HU" sz="2800" cap="none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hu-HU" sz="2800" cap="none" dirty="0">
              <a:ln w="50800"/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1844824"/>
            <a:ext cx="5114778" cy="417646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Közigazgatás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Népesség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Földrajzi adatok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Fekvése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Nevének eredete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Története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Éghajlata</a:t>
            </a:r>
          </a:p>
          <a:p>
            <a:pPr marL="342900" indent="-342900" algn="l">
              <a:buClr>
                <a:schemeClr val="tx1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Nevezetességei</a:t>
            </a:r>
            <a:endParaRPr lang="hu-H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52936"/>
            <a:ext cx="1962150" cy="2381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239721" y="5234186"/>
            <a:ext cx="575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címer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77417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95138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2800" cap="none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Közigazgatás</a:t>
            </a:r>
            <a:endParaRPr lang="hu-HU" sz="2800" cap="none" dirty="0">
              <a:ln w="50800"/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419872" y="1772816"/>
            <a:ext cx="5114778" cy="453650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Ország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Szlovákia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Kerület 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Kassai</a:t>
            </a:r>
            <a:endParaRPr lang="hu-H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Járás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hu-HU" sz="20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Tőketerebesi</a:t>
            </a:r>
            <a:endParaRPr lang="hu-H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Rang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város</a:t>
            </a:r>
            <a:endParaRPr lang="hu-H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Polgármester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hu-HU" sz="20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Jozef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Balog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Irányítószám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077 01</a:t>
            </a:r>
          </a:p>
          <a:p>
            <a:pPr algn="just"/>
            <a:r>
              <a:rPr lang="hu-HU" sz="2800" b="1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Népesség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Teljes népesség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7966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fő (2004) +/-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Népsűrűség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335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fő/km²</a:t>
            </a:r>
            <a:endParaRPr lang="hu-HU" sz="20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hu-HU" sz="2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8" y="1772816"/>
            <a:ext cx="23812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92" y="4293096"/>
            <a:ext cx="127283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2785" y="5674221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err="1" smtClean="0">
                <a:solidFill>
                  <a:schemeClr val="accent1"/>
                </a:solidFill>
              </a:rPr>
              <a:t>Királyhelmec</a:t>
            </a:r>
            <a:r>
              <a:rPr lang="hu-HU" sz="1200" dirty="0" smtClean="0">
                <a:solidFill>
                  <a:schemeClr val="accent1"/>
                </a:solidFill>
              </a:rPr>
              <a:t> zászlaja</a:t>
            </a:r>
            <a:endParaRPr lang="hu-H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2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95138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2800" cap="none" dirty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Földrajzi adatok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1772816"/>
            <a:ext cx="5114778" cy="453650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Tszf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magasság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130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Terület 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23,73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km²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Időzóna 	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CET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UTC+1</a:t>
            </a:r>
          </a:p>
          <a:p>
            <a:pPr algn="just"/>
            <a:r>
              <a:rPr lang="hu-HU" sz="2800" b="1" dirty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Fekvése </a:t>
            </a:r>
            <a:endParaRPr lang="hu-HU" sz="2800" b="1" dirty="0" smtClean="0">
              <a:ln w="50800"/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Város 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Szlovákiában, a Kassai kerület </a:t>
            </a:r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Tőketerebesi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járásában. A Bodrogköz legjelentősebb városa. Kassától 90 km-re délkeletre </a:t>
            </a:r>
            <a:r>
              <a:rPr lang="hu-HU" sz="2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fekszik.</a:t>
            </a:r>
          </a:p>
          <a:p>
            <a:pPr algn="just"/>
            <a:r>
              <a:rPr lang="hu-HU" sz="2800" b="1" dirty="0">
                <a:ln w="50800"/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Nevének </a:t>
            </a:r>
            <a:r>
              <a:rPr lang="hu-HU" sz="2800" b="1" dirty="0" smtClean="0">
                <a:ln w="50800"/>
                <a:solidFill>
                  <a:schemeClr val="accent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eredete</a:t>
            </a:r>
          </a:p>
          <a:p>
            <a:pPr algn="just"/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 szláv </a:t>
            </a:r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helmec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(= kis halom) főnévből ered, nevének előtagja arra utal, hogy egykor királyi piac volt</a:t>
            </a:r>
          </a:p>
          <a:p>
            <a:pPr algn="just"/>
            <a:endParaRPr lang="hu-HU" sz="2800" b="1" dirty="0" smtClean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endParaRPr lang="hu-HU" sz="20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6277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82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95138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hu-HU" sz="2800" cap="none" dirty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Története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1772816"/>
            <a:ext cx="5114778" cy="453650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Királyhelmec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területéről már az </a:t>
            </a:r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újkőkorból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(badeni/ péceli kultúra), majd a vaskorból (</a:t>
            </a:r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hallstatt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kelták, dákok), a római korból (vandálok) leletei is előkerültek. A régészeti leletek tanúsága szerint területén a szláv időszakban is település állhatott, melynek temetőjét a város határában az Erős erdő déli részén tárták fel. A mai település valószínűleg már a 12. században is létezett. 1214-ben a leleszi alapítólevélben (</a:t>
            </a:r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Helmech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hu-HU" sz="20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Helmeche</a:t>
            </a:r>
            <a:r>
              <a:rPr lang="hu-HU" sz="2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említik először, amikor II. András király a váci püspöknek adta, majd a leleszi prépostság birtoka lett.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" y="1124744"/>
            <a:ext cx="2602262" cy="238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185956" y="3523815"/>
            <a:ext cx="2281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Királyhelmec</a:t>
            </a:r>
            <a:r>
              <a:rPr lang="hu-HU" sz="1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az 1930-as években</a:t>
            </a:r>
            <a:endParaRPr lang="hu-HU" sz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2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47864" y="764704"/>
            <a:ext cx="5114778" cy="518457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1241-ben </a:t>
            </a:r>
            <a:r>
              <a:rPr lang="hu-HU" sz="16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Királyhelmecet</a:t>
            </a:r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elpusztították a tatárok. 1323-ban Károly Róbert hívének, </a:t>
            </a:r>
            <a:r>
              <a:rPr lang="hu-HU" sz="16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Mikcs</a:t>
            </a:r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bánnak adományozta. 1332-ben a pápai tizedjegyzékben Miklós nevű papjával együtt </a:t>
            </a:r>
            <a:r>
              <a:rPr lang="hu-HU" sz="16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Helmech</a:t>
            </a:r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néven említik, ekkor már állt temploma is</a:t>
            </a:r>
            <a:r>
              <a:rPr lang="hu-H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14. században az Ákos nemzetségbeliek foglalták el és több évtizeden át maradtak birtokosai</a:t>
            </a:r>
            <a:r>
              <a:rPr lang="hu-H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6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15. század elején a Pálóczi család birtoka lett, akik királyi engedéllyel várat építettek ide, egyesek szerint azonban csak nemesi udvarház lehetett. Ekkoriban válik mezővárossá. A várat Szapolyai János 1538-ban más birtokokkal együtt Perényi Péternek Abaúj vármegye főispánjának, </a:t>
            </a:r>
            <a:r>
              <a:rPr lang="hu-HU" sz="16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felsőmagyarországi</a:t>
            </a:r>
            <a:r>
              <a:rPr lang="hu-HU" sz="16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főkapitánynak adta. Perényi azonban hintapolitikát folytatott Habsburg Ferdinánd és János király közötti harcokban, hol ide, hol oda pártolt, ezért a várat 1548-ban királyi parancsra lerombolták. Lorántffy Zsuzsanna, I. Rákóczi György özvegye 1654 előtt új várkastélyt épített itt, amelyet 1692-ben udvarházként említenek, valószínűleg a kuruc harcokban pusztult el végleg.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69979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6900" y="4797152"/>
            <a:ext cx="1745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err="1" smtClean="0">
                <a:solidFill>
                  <a:schemeClr val="accent1"/>
                </a:solidFill>
              </a:rPr>
              <a:t>Királyhelmec</a:t>
            </a:r>
            <a:r>
              <a:rPr lang="hu-HU" sz="1200" dirty="0" smtClean="0">
                <a:solidFill>
                  <a:schemeClr val="accent1"/>
                </a:solidFill>
              </a:rPr>
              <a:t> 1939-ben</a:t>
            </a:r>
            <a:endParaRPr lang="hu-H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908720"/>
            <a:ext cx="5114778" cy="5184576"/>
          </a:xfrm>
        </p:spPr>
        <p:txBody>
          <a:bodyPr>
            <a:normAutofit fontScale="9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1709-ben pestisjárvány pusztított a városban. A katolikus templom 1757-ben, a református 1787-ben épült. 1831-ben újabb járvány, kolera pusztított. 1848-ban lakói részt vettek a szabadságharcban. A század vége felé újabb kolerajárvány és a szőlőket kipusztító filoxéra sújtotta a várost</a:t>
            </a:r>
            <a:r>
              <a:rPr lang="hu-HU" sz="1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kórház (ma középfokú szaktanintézet) 1895-ben épült eklektikus stílusban, egyszerre a Bodrogközi </a:t>
            </a:r>
            <a:r>
              <a:rPr lang="hu-HU" sz="18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Tiszaszabályozó</a:t>
            </a: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Társulás székházával (ma a Bodrogközi és Ung-vidéki Regionális múzeum székháza) és a Társulás szolgálati lakásaival (ma a görög katolikus templom). 1907-ben épült az állami iskola</a:t>
            </a:r>
            <a:r>
              <a:rPr lang="hu-HU" sz="1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1910-ben 2725 lakosából 2719 magyar volt. A trianoni békeszerződésig Zemplén vármegye része volt. Az első bécsi döntés alapján ismét Magyarországhoz tartozott. A magyar hadsereg 1938. november 6-i bevonulását a zászlódíszbe öltözött város ünneplő lakossága fogadta.[2</a:t>
            </a:r>
            <a:r>
              <a:rPr lang="hu-HU" sz="1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második világháború után Csehszlovákiához csatolták, közigazgatásilag a Bodrogközi járás székhelye lett, mely 1960-ban szűnt meg és ezt követően a </a:t>
            </a:r>
            <a:r>
              <a:rPr lang="hu-HU" sz="18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Tőketerebesi</a:t>
            </a: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járás része lett.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2699792" cy="29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476900" y="4230596"/>
            <a:ext cx="1745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err="1" smtClean="0">
                <a:solidFill>
                  <a:schemeClr val="accent1"/>
                </a:solidFill>
              </a:rPr>
              <a:t>Királyhelmec</a:t>
            </a:r>
            <a:r>
              <a:rPr lang="hu-HU" sz="1200" dirty="0" smtClean="0">
                <a:solidFill>
                  <a:schemeClr val="accent1"/>
                </a:solidFill>
              </a:rPr>
              <a:t> 1939-ben</a:t>
            </a:r>
            <a:endParaRPr lang="hu-H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74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764704"/>
            <a:ext cx="5114778" cy="547260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hu-HU" sz="2800" b="1" dirty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2800" b="1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legújabb időkben</a:t>
            </a: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2008 novemberében belpolitikai vihart kavart Szlovákiában és Magyarországon, fokozva a két ország közti feszültséget a magyar Nemzeti Őrsereg </a:t>
            </a:r>
            <a:r>
              <a:rPr lang="hu-HU" sz="18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királyhelmeci</a:t>
            </a: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egyenruhás megemlékezése az első bécsi döntés 70. évfordulójára. A </a:t>
            </a:r>
            <a:r>
              <a:rPr lang="hu-HU" sz="18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helmeci</a:t>
            </a: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önkormányzat elhatárolódott, és eltávolíttatta az emlékműről az Őrsereg </a:t>
            </a:r>
            <a:r>
              <a:rPr lang="hu-HU" sz="18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koszorúját.</a:t>
            </a:r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3518520" cy="26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" y="761778"/>
            <a:ext cx="2657872" cy="28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" y="3573016"/>
            <a:ext cx="2657872" cy="303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32638" y="6193903"/>
            <a:ext cx="87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Városháza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345215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54442" y="764704"/>
            <a:ext cx="5114778" cy="547260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hu-HU" sz="2800" b="1" dirty="0" smtClean="0">
                <a:ln w="50800"/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Éghajlata</a:t>
            </a:r>
          </a:p>
          <a:p>
            <a:pPr algn="just"/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Az évi középhőmérséklet 9,3°C, a leghidegebb hónap a január (-3,1°C), a legmelegebb a július (20,3°C). Az évi közepes </a:t>
            </a:r>
            <a:r>
              <a:rPr lang="hu-HU" sz="1800" b="1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hőingás</a:t>
            </a:r>
            <a:r>
              <a:rPr lang="hu-HU" sz="18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23,4°C, a napsütéses órák száma 1880-1920 óra, ebből 1400-1500 óra a tenyészidőszakban. Az általános szélsebesség a nyáron 2,5 m/s, télen 3,0 m/s körüli, az uralkodó szélirány az ÉK-i. A hótakarós napok száma 50-60, ez viszonylag kicsinek mondható, oka a kevés csapadék és a gyakori szél.</a:t>
            </a:r>
          </a:p>
          <a:p>
            <a:pPr algn="just"/>
            <a:endParaRPr lang="hu-HU" sz="1800" b="1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99792" cy="199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5624115" cy="25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7315"/>
            <a:ext cx="2706415" cy="216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0488"/>
            <a:ext cx="2699792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2113"/>
            <a:ext cx="2699792" cy="11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9690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ényűző">
  <a:themeElements>
    <a:clrScheme name="Egyéni 3. séma">
      <a:dk1>
        <a:srgbClr val="FF3399"/>
      </a:dk1>
      <a:lt1>
        <a:srgbClr val="FF3399"/>
      </a:lt1>
      <a:dk2>
        <a:srgbClr val="000000"/>
      </a:dk2>
      <a:lt2>
        <a:srgbClr val="000000"/>
      </a:lt2>
      <a:accent1>
        <a:srgbClr val="DDDDDD"/>
      </a:accent1>
      <a:accent2>
        <a:srgbClr val="000000"/>
      </a:accent2>
      <a:accent3>
        <a:srgbClr val="969696"/>
      </a:accent3>
      <a:accent4>
        <a:srgbClr val="808080"/>
      </a:accent4>
      <a:accent5>
        <a:srgbClr val="969696"/>
      </a:accent5>
      <a:accent6>
        <a:srgbClr val="4D4D4D"/>
      </a:accent6>
      <a:hlink>
        <a:srgbClr val="5F5F5F"/>
      </a:hlink>
      <a:folHlink>
        <a:srgbClr val="5F5F5F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135</TotalTime>
  <Words>746</Words>
  <Application>Microsoft Office PowerPoint</Application>
  <PresentationFormat>Diavetítés a képernyőre (4:3 oldalarány)</PresentationFormat>
  <Paragraphs>69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Fényűző</vt:lpstr>
      <vt:lpstr>Hazám</vt:lpstr>
      <vt:lpstr>Tartalomjegyzék Királyhelmec:</vt:lpstr>
      <vt:lpstr>Közigazgatás</vt:lpstr>
      <vt:lpstr>Földrajzi adatok</vt:lpstr>
      <vt:lpstr>Története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Hazám</dc:title>
  <dc:creator>Iles Robi</dc:creator>
  <cp:lastModifiedBy>Andra</cp:lastModifiedBy>
  <cp:revision>13</cp:revision>
  <dcterms:created xsi:type="dcterms:W3CDTF">2011-12-03T17:34:48Z</dcterms:created>
  <dcterms:modified xsi:type="dcterms:W3CDTF">2012-02-28T20:52:15Z</dcterms:modified>
</cp:coreProperties>
</file>