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4" r:id="rId4"/>
    <p:sldId id="273" r:id="rId5"/>
    <p:sldId id="265" r:id="rId6"/>
    <p:sldId id="262" r:id="rId7"/>
    <p:sldId id="272" r:id="rId8"/>
    <p:sldId id="266" r:id="rId9"/>
    <p:sldId id="267" r:id="rId10"/>
    <p:sldId id="268" r:id="rId11"/>
    <p:sldId id="269" r:id="rId12"/>
    <p:sldId id="270" r:id="rId13"/>
    <p:sldId id="276" r:id="rId14"/>
    <p:sldId id="274" r:id="rId15"/>
    <p:sldId id="275" r:id="rId1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00" autoAdjust="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áromszög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rékszögű háromszög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Háromszög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1" name="Egyenes összekötő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erékszögű háromszög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57418D5-2E50-4125-A6E3-B272B4CE90F4}" type="datetimeFigureOut">
              <a:rPr lang="hu-HU" smtClean="0"/>
              <a:pPr/>
              <a:t>2012.01.30.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54BAA7A-2CE5-4C40-9564-5359D265647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1">
                <a:shade val="1200"/>
                <a:satMod val="150000"/>
              </a:schemeClr>
              <a:schemeClr val="bg1">
                <a:tint val="90000"/>
                <a:satMod val="150000"/>
              </a:schemeClr>
            </a:duotone>
            <a:lum/>
          </a:blip>
          <a:srcRect/>
          <a:tile tx="0" ty="0" sx="70000" sy="7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556792"/>
            <a:ext cx="6097488" cy="3844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27784" y="332657"/>
            <a:ext cx="4176464" cy="864095"/>
          </a:xfrm>
        </p:spPr>
        <p:txBody>
          <a:bodyPr>
            <a:normAutofit/>
          </a:bodyPr>
          <a:lstStyle/>
          <a:p>
            <a:pPr algn="just"/>
            <a:r>
              <a:rPr lang="hu-HU" dirty="0" err="1" smtClean="0"/>
              <a:t>Királyhelmec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2348880"/>
            <a:ext cx="7199808" cy="2736304"/>
          </a:xfrm>
        </p:spPr>
        <p:txBody>
          <a:bodyPr>
            <a:noAutofit/>
          </a:bodyPr>
          <a:lstStyle/>
          <a:p>
            <a:pPr algn="just"/>
            <a:r>
              <a:rPr lang="hu-HU" sz="1400" b="1" u="sng" dirty="0" smtClean="0">
                <a:solidFill>
                  <a:schemeClr val="tx1"/>
                </a:solidFill>
                <a:latin typeface="+mj-lt"/>
              </a:rPr>
              <a:t>Történelme</a:t>
            </a:r>
          </a:p>
          <a:p>
            <a:pPr algn="just"/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A mai település valószínűleg már a 12. században is létezett. 1214-ben a leleszi alapítólevélben (</a:t>
            </a:r>
            <a:r>
              <a:rPr lang="hu-HU" sz="1400" b="1" dirty="0" err="1" smtClean="0">
                <a:solidFill>
                  <a:schemeClr val="tx1"/>
                </a:solidFill>
                <a:latin typeface="+mj-lt"/>
              </a:rPr>
              <a:t>Helmech</a:t>
            </a:r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 - </a:t>
            </a:r>
            <a:r>
              <a:rPr lang="hu-HU" sz="1400" b="1" dirty="0" err="1" smtClean="0">
                <a:solidFill>
                  <a:schemeClr val="tx1"/>
                </a:solidFill>
                <a:latin typeface="+mj-lt"/>
              </a:rPr>
              <a:t>Helmeche</a:t>
            </a:r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) említik először, amikor II. András király a váci püspöknek adta, majd a leleszi prépostság birtoka lett.</a:t>
            </a:r>
          </a:p>
          <a:p>
            <a:pPr algn="just"/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1241-ben </a:t>
            </a:r>
            <a:r>
              <a:rPr lang="hu-HU" sz="1400" b="1" dirty="0" err="1" smtClean="0">
                <a:solidFill>
                  <a:schemeClr val="tx1"/>
                </a:solidFill>
                <a:latin typeface="+mj-lt"/>
              </a:rPr>
              <a:t>Királyhelmecet</a:t>
            </a:r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 elpusztították a tatárok. 1323-ban Károly Róbert hívének, </a:t>
            </a:r>
            <a:r>
              <a:rPr lang="hu-HU" sz="1400" b="1" dirty="0" err="1" smtClean="0">
                <a:solidFill>
                  <a:schemeClr val="tx1"/>
                </a:solidFill>
                <a:latin typeface="+mj-lt"/>
              </a:rPr>
              <a:t>Mikcs</a:t>
            </a:r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 bánnak adományozta. 1332-ben a pápai tizedjegyzékben Miklós nevű papjával együtt </a:t>
            </a:r>
            <a:r>
              <a:rPr lang="hu-HU" sz="1400" b="1" dirty="0" err="1" smtClean="0">
                <a:solidFill>
                  <a:schemeClr val="tx1"/>
                </a:solidFill>
                <a:latin typeface="+mj-lt"/>
              </a:rPr>
              <a:t>Helmech</a:t>
            </a:r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 néven említik, ekkor már állt temploma is.</a:t>
            </a:r>
          </a:p>
          <a:p>
            <a:pPr algn="just"/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A 14. században az Ákos nemzetségbeliek foglalták el és több évtizeden át maradtak birtokosai.</a:t>
            </a:r>
          </a:p>
          <a:p>
            <a:pPr algn="just"/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A 15. század elején a Pálóczi család birtoka lett, akik királyi engedéllyel várat építettek ide, egyesek szerint azonban csak nemesi udvarház lehetett. Ekkoriban válik mezővárossá. A várat Szapolyai János 1538-ban más birtokokkal együtt Perényi Péternek Abaúj vármegye főispánjának, </a:t>
            </a:r>
            <a:r>
              <a:rPr lang="hu-HU" sz="1400" b="1" dirty="0" err="1" smtClean="0">
                <a:solidFill>
                  <a:schemeClr val="tx1"/>
                </a:solidFill>
                <a:latin typeface="+mj-lt"/>
              </a:rPr>
              <a:t>felsőmagyarországi</a:t>
            </a:r>
            <a:r>
              <a:rPr lang="hu-HU" sz="1400" b="1" dirty="0" smtClean="0">
                <a:solidFill>
                  <a:schemeClr val="tx1"/>
                </a:solidFill>
                <a:latin typeface="+mj-lt"/>
              </a:rPr>
              <a:t> főkapitánynak adta. Perényi azonban hintapolitikát folytatott Habsburg Ferdinánd és János király közötti harcokban, hol ide, hol oda pártolt, ezért a várat 1548-ban királyi parancsra lerombolták. Lorántffy Zsuzsanna, I. Rákóczi György özvegye 1654 előtt új várkastélyt épített itt, amelyet 1692-ben udvarházként említenek, valószínűleg a kuruc harcokban pusztult el végleg.</a:t>
            </a:r>
          </a:p>
          <a:p>
            <a:endParaRPr lang="hu-HU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11560" y="476672"/>
            <a:ext cx="86745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43609" y="188641"/>
            <a:ext cx="7344815" cy="72007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hu-HU" dirty="0" smtClean="0"/>
              <a:t>A </a:t>
            </a:r>
            <a:r>
              <a:rPr lang="hu-HU" i="1" dirty="0" smtClean="0"/>
              <a:t>görög katolikus templom</a:t>
            </a:r>
            <a:r>
              <a:rPr lang="hu-HU" dirty="0" smtClean="0"/>
              <a:t>ot 2004-ben szentelték fel, épülete eredetileg 1895-ben épült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764704"/>
            <a:ext cx="4536504" cy="260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77072"/>
            <a:ext cx="3329947" cy="24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églalap 5"/>
          <p:cNvSpPr/>
          <p:nvPr/>
        </p:nvSpPr>
        <p:spPr>
          <a:xfrm>
            <a:off x="1259632" y="342900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városi </a:t>
            </a:r>
            <a:r>
              <a:rPr lang="hu-HU" i="1" dirty="0" smtClean="0"/>
              <a:t>zsinagóga</a:t>
            </a:r>
            <a:r>
              <a:rPr lang="hu-HU" dirty="0" smtClean="0"/>
              <a:t> épülete 1840-ben már állt, 1960-ig használták, amikor a kitelepedések következtében elhagyták.</a:t>
            </a:r>
            <a:endParaRPr lang="hu-H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4752528" cy="57606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Alapiskolái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1340768"/>
            <a:ext cx="8062912" cy="187220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hu-HU" dirty="0" smtClean="0"/>
              <a:t>A </a:t>
            </a:r>
            <a:r>
              <a:rPr lang="hu-HU" dirty="0" err="1" smtClean="0"/>
              <a:t>Királyhelmeci</a:t>
            </a:r>
            <a:r>
              <a:rPr lang="hu-HU" dirty="0" smtClean="0"/>
              <a:t> Magyar Tanítási Nyelvű Alapiskola 1950-ben alakult, 2002-től jogalanyi intézményként működik, fenntartója </a:t>
            </a:r>
            <a:r>
              <a:rPr lang="hu-HU" dirty="0" err="1" smtClean="0"/>
              <a:t>Királyhelmec</a:t>
            </a:r>
            <a:r>
              <a:rPr lang="hu-HU" dirty="0" smtClean="0"/>
              <a:t> Város Önkormányzata. Az iskola a Hunyadi út 1256/16 szám alatt található, a háromemeletes épületben az Európai Unió elvárásainak megfelelő tágas osztályok, korszerű szaktantermek, gyermekorvosi rendelő, konyha és ebédlő, könyvtár, iskolai műhely és gyakorló konyha várja a gyerekeket.</a:t>
            </a:r>
            <a:endParaRPr lang="hu-H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12976"/>
            <a:ext cx="3744416" cy="313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2976"/>
            <a:ext cx="396044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260648"/>
            <a:ext cx="8062912" cy="165618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hu-HU" dirty="0" smtClean="0"/>
              <a:t>A Kossuth utcai alapiskola egy teljes szervezettségű alapiskola, 1-9 –es évfolyamokkal. Az iskolának jelenleg 518 tanulója van, ebből az 1-4 </a:t>
            </a:r>
            <a:r>
              <a:rPr lang="hu-HU" dirty="0" err="1" smtClean="0"/>
              <a:t>-es</a:t>
            </a:r>
            <a:r>
              <a:rPr lang="hu-HU" dirty="0" smtClean="0"/>
              <a:t> évfolyamban 227 tanuló tanul 10 osztályban, az 5-9-es évfolyamokban 291 tanuló, 14 osztályban. Az iskola szerves része az iskolai klub, ahol a diákok 4 szekcióban tevékenykednek, valamint az iskolai étterem és konyha, amely a Kazinczy utca 1-es szám alatt található.</a:t>
            </a:r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883403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61048"/>
            <a:ext cx="3871799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91880" y="1772816"/>
            <a:ext cx="3168352" cy="57606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Képek </a:t>
            </a:r>
            <a:endParaRPr lang="hu-HU" dirty="0"/>
          </a:p>
        </p:txBody>
      </p:sp>
      <p:pic>
        <p:nvPicPr>
          <p:cNvPr id="6147" name="Picture 3" descr="C:\Documents and Settings\Beneficiary\Asztal\IMG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3816424" cy="2808312"/>
          </a:xfrm>
          <a:prstGeom prst="rect">
            <a:avLst/>
          </a:prstGeom>
          <a:noFill/>
        </p:spPr>
      </p:pic>
      <p:pic>
        <p:nvPicPr>
          <p:cNvPr id="6151" name="Picture 7" descr="C:\Documents and Settings\Beneficiary\Asztal\IMG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58154" y="3483006"/>
            <a:ext cx="3024337" cy="2484277"/>
          </a:xfrm>
          <a:prstGeom prst="rect">
            <a:avLst/>
          </a:prstGeom>
          <a:noFill/>
        </p:spPr>
      </p:pic>
      <p:pic>
        <p:nvPicPr>
          <p:cNvPr id="6153" name="Picture 9" descr="C:\Documents and Settings\Beneficiary\Asztal\IMG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27805" y="3421067"/>
            <a:ext cx="3104886" cy="2544688"/>
          </a:xfrm>
          <a:prstGeom prst="rect">
            <a:avLst/>
          </a:prstGeom>
          <a:noFill/>
        </p:spPr>
      </p:pic>
      <p:pic>
        <p:nvPicPr>
          <p:cNvPr id="6154" name="Picture 10" descr="C:\Documents and Settings\Beneficiary\Asztal\IMG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052736"/>
            <a:ext cx="2880320" cy="2376264"/>
          </a:xfrm>
          <a:prstGeom prst="rect">
            <a:avLst/>
          </a:prstGeom>
          <a:noFill/>
        </p:spPr>
      </p:pic>
      <p:pic>
        <p:nvPicPr>
          <p:cNvPr id="6150" name="Picture 6" descr="C:\Documents and Settings\Beneficiary\Asztal\IMG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24744"/>
            <a:ext cx="3240360" cy="23136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632848" cy="572463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 rot="792939">
            <a:off x="2766243" y="1748774"/>
            <a:ext cx="4524077" cy="3384376"/>
          </a:xfrm>
        </p:spPr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pPr algn="just"/>
            <a:r>
              <a:rPr lang="hu-HU" dirty="0" err="1" smtClean="0">
                <a:solidFill>
                  <a:schemeClr val="bg1"/>
                </a:solidFill>
              </a:rPr>
              <a:t>Felhasznát</a:t>
            </a:r>
            <a:r>
              <a:rPr lang="hu-HU" dirty="0" smtClean="0">
                <a:solidFill>
                  <a:schemeClr val="bg1"/>
                </a:solidFill>
              </a:rPr>
              <a:t> anyagok:</a:t>
            </a:r>
          </a:p>
          <a:p>
            <a:pPr algn="just"/>
            <a:r>
              <a:rPr lang="hu-HU" dirty="0" err="1" smtClean="0">
                <a:solidFill>
                  <a:schemeClr val="bg1"/>
                </a:solidFill>
              </a:rPr>
              <a:t>Wikipédia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hu-HU" dirty="0" err="1" smtClean="0">
                <a:solidFill>
                  <a:schemeClr val="bg1"/>
                </a:solidFill>
              </a:rPr>
              <a:t>Királyhelmec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honlapja</a:t>
            </a:r>
            <a:endParaRPr lang="hu-H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776288"/>
            <a:ext cx="7344816" cy="1470025"/>
          </a:xfrm>
        </p:spPr>
        <p:txBody>
          <a:bodyPr/>
          <a:lstStyle/>
          <a:p>
            <a:pPr algn="just"/>
            <a:r>
              <a:rPr lang="hu-HU" dirty="0" smtClean="0"/>
              <a:t>Köszönöm a figyelmet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03648" y="1124744"/>
            <a:ext cx="756084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12700" stA="38000" endPos="28000" dist="5000" dir="5400000" sy="-100000" algn="bl" rotWithShape="0"/>
            <a:softEdge rad="63500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288032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hu-HU" sz="2900" dirty="0" smtClean="0"/>
              <a:t>1709-ben pestisjárvány pusztított a városban. A katolikus templom 1757-ben, a református 1787-ben épült. 1831-ben újabb járvány, kolera pusztított. 1848-ban lakói részt vettek a szabadságharcban. A század vége felé újabb kolerajárvány és a szőlőket kipusztító filoxéra sújtotta a várost.</a:t>
            </a:r>
          </a:p>
          <a:p>
            <a:pPr algn="just"/>
            <a:r>
              <a:rPr lang="hu-HU" sz="2900" dirty="0" smtClean="0"/>
              <a:t>A kórház (ma középfokú szaktanintézet) 1895-ben épült eklektikus stílusban, egyszerre a Bodrogközi </a:t>
            </a:r>
            <a:r>
              <a:rPr lang="hu-HU" sz="2900" dirty="0" err="1" smtClean="0"/>
              <a:t>Tiszaszaszabályozó</a:t>
            </a:r>
            <a:r>
              <a:rPr lang="hu-HU" sz="2900" dirty="0" smtClean="0"/>
              <a:t> Társulás székházával (ma a Bodrogközi és Ung-vidéki Regionális múzeum székháza) és a Társulás szolgálati lakásaival (ma a görög katolikus templom). 1907-ben épült az állami iskola.</a:t>
            </a:r>
          </a:p>
          <a:p>
            <a:pPr algn="just"/>
            <a:r>
              <a:rPr lang="hu-HU" sz="2900" dirty="0" smtClean="0"/>
              <a:t>1910-ben 2725 lakosából 2719 magyar volt. A trianoni békeszerződésig Zemplén vármegye része volt. Az első bécsi döntés alapján ismét Magyarországhoz tartozott. A magyar hadsereg 1938. november 6-i bevonulását a zászlódíszbe öltözött város ünneplő lakossága fogadta.</a:t>
            </a:r>
          </a:p>
          <a:p>
            <a:pPr algn="just"/>
            <a:r>
              <a:rPr lang="hu-HU" sz="2900" dirty="0" smtClean="0"/>
              <a:t>A második világháború után Csehszlovákiához csatolták, közigazgatásilag a Bodrogközi járás székhelye lett, mely 1960-ban szűnt meg és ezt követően a </a:t>
            </a:r>
            <a:r>
              <a:rPr lang="hu-HU" sz="2900" dirty="0" err="1" smtClean="0"/>
              <a:t>Tőketerebesi</a:t>
            </a:r>
            <a:r>
              <a:rPr lang="hu-HU" sz="2900" dirty="0" smtClean="0"/>
              <a:t> járás része lett.</a:t>
            </a:r>
          </a:p>
          <a:p>
            <a:endParaRPr lang="hu-H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620688"/>
            <a:ext cx="8062912" cy="136815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hu-HU" dirty="0" smtClean="0"/>
              <a:t>Városunk polgárosodása a 19. század második felében jellemző, amikor járási székhely lett. Ezekben az években és a 20. század első felében épül ki a mai Fő utca, néhány eklektikus építmény - kórház, víztársulati székház és szolgálati lakás, melyek </a:t>
            </a:r>
            <a:r>
              <a:rPr lang="hu-HU" dirty="0" err="1" smtClean="0"/>
              <a:t>Mailáth</a:t>
            </a:r>
            <a:r>
              <a:rPr lang="hu-HU" dirty="0" smtClean="0"/>
              <a:t> gróf nevéhez fűződnek. 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2132856"/>
            <a:ext cx="3349768" cy="2505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RightUp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C:\Documents and Settings\Beneficiary\Asztal\l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348880"/>
            <a:ext cx="3879621" cy="2851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isometricRightUp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2780928"/>
            <a:ext cx="3912096" cy="2720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RightUp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140968"/>
            <a:ext cx="3683563" cy="2762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RightUp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836712"/>
            <a:ext cx="7919888" cy="3456384"/>
          </a:xfrm>
        </p:spPr>
        <p:txBody>
          <a:bodyPr>
            <a:normAutofit/>
          </a:bodyPr>
          <a:lstStyle/>
          <a:p>
            <a:pPr algn="just"/>
            <a:r>
              <a:rPr lang="hu-HU" sz="2800" b="1" dirty="0" smtClean="0"/>
              <a:t>Járás</a:t>
            </a:r>
            <a:r>
              <a:rPr lang="hu-HU" sz="2800" dirty="0" smtClean="0"/>
              <a:t> :</a:t>
            </a:r>
            <a:r>
              <a:rPr lang="hu-HU" sz="2800" dirty="0" err="1" smtClean="0"/>
              <a:t>Tőketerebes-i</a:t>
            </a:r>
            <a:endParaRPr lang="hu-HU" sz="2800" dirty="0" smtClean="0"/>
          </a:p>
          <a:p>
            <a:pPr algn="just"/>
            <a:r>
              <a:rPr lang="hu-HU" sz="2800" b="1" dirty="0" smtClean="0"/>
              <a:t>Polgármester:</a:t>
            </a:r>
            <a:r>
              <a:rPr lang="hu-HU" sz="2800" dirty="0" smtClean="0"/>
              <a:t> </a:t>
            </a:r>
            <a:r>
              <a:rPr lang="hu-HU" sz="2800" dirty="0" err="1" smtClean="0"/>
              <a:t>Jozef</a:t>
            </a:r>
            <a:r>
              <a:rPr lang="hu-HU" sz="2800" dirty="0" smtClean="0"/>
              <a:t> Balog </a:t>
            </a:r>
          </a:p>
          <a:p>
            <a:pPr algn="just"/>
            <a:r>
              <a:rPr lang="hu-HU" sz="2800" b="1" dirty="0" smtClean="0"/>
              <a:t>Teljes népessége</a:t>
            </a:r>
            <a:r>
              <a:rPr lang="hu-HU" sz="2800" dirty="0" smtClean="0"/>
              <a:t>:7966 fő </a:t>
            </a:r>
            <a:endParaRPr lang="hu-HU" sz="2800" dirty="0" smtClean="0"/>
          </a:p>
          <a:p>
            <a:pPr algn="just"/>
            <a:r>
              <a:rPr lang="hu-HU" sz="2800" b="1" dirty="0" smtClean="0"/>
              <a:t>Népsűrűség</a:t>
            </a:r>
            <a:r>
              <a:rPr lang="hu-HU" sz="2800" dirty="0" smtClean="0"/>
              <a:t> </a:t>
            </a:r>
            <a:r>
              <a:rPr lang="hu-HU" sz="2800" dirty="0" smtClean="0"/>
              <a:t>:335 fő/km²77 </a:t>
            </a:r>
          </a:p>
          <a:p>
            <a:pPr algn="just"/>
            <a:r>
              <a:rPr lang="hu-HU" sz="2800" b="1" dirty="0" smtClean="0"/>
              <a:t>Magasság</a:t>
            </a:r>
            <a:r>
              <a:rPr lang="hu-HU" sz="2800" dirty="0" smtClean="0"/>
              <a:t> :130 m </a:t>
            </a:r>
          </a:p>
          <a:p>
            <a:pPr algn="just"/>
            <a:r>
              <a:rPr lang="hu-HU" sz="2800" b="1" dirty="0" smtClean="0"/>
              <a:t>Terület</a:t>
            </a:r>
            <a:r>
              <a:rPr lang="hu-HU" sz="2800" dirty="0" smtClean="0"/>
              <a:t> 23,73 km²</a:t>
            </a:r>
            <a:endParaRPr lang="hu-HU" sz="2800" dirty="0"/>
          </a:p>
        </p:txBody>
      </p:sp>
      <p:pic>
        <p:nvPicPr>
          <p:cNvPr id="7170" name="Picture 2" descr="C:\Documents and Settings\Beneficiary\Asztal\SzlDomborza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645024"/>
            <a:ext cx="5832648" cy="2808311"/>
          </a:xfrm>
          <a:prstGeom prst="rect">
            <a:avLst/>
          </a:prstGeom>
          <a:noFill/>
        </p:spPr>
      </p:pic>
      <p:sp>
        <p:nvSpPr>
          <p:cNvPr id="4" name="Folyamatábra: Bekötés 3"/>
          <p:cNvSpPr/>
          <p:nvPr/>
        </p:nvSpPr>
        <p:spPr>
          <a:xfrm flipV="1">
            <a:off x="5796136" y="5229199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83568" y="908720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A </a:t>
            </a:r>
            <a:r>
              <a:rPr lang="hu-HU" i="1" dirty="0" smtClean="0"/>
              <a:t>Szentlélek tiszteletére szentelt római katolikus temploma</a:t>
            </a:r>
            <a:r>
              <a:rPr lang="hu-HU" dirty="0" smtClean="0"/>
              <a:t> 14. századi eredetű, a pápai tizedszedők jegyzékei szerint még 1332/37 előtt megépült. Mai formájában 1751 és 1757 között épült újjá.</a:t>
            </a:r>
            <a:endParaRPr lang="hu-H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924944"/>
            <a:ext cx="210623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05064"/>
            <a:ext cx="216024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Documents and Settings\Beneficiary\Asztal\IMG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988840"/>
            <a:ext cx="223034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églalap 8"/>
          <p:cNvSpPr/>
          <p:nvPr/>
        </p:nvSpPr>
        <p:spPr>
          <a:xfrm>
            <a:off x="827585" y="332656"/>
            <a:ext cx="26642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Arial" pitchFamily="34" charset="0"/>
              </a:rPr>
              <a:t>Nevezetességei</a:t>
            </a:r>
            <a:endParaRPr lang="hu-H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332656"/>
            <a:ext cx="8062912" cy="144016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hu-HU" sz="3200" dirty="0" smtClean="0"/>
              <a:t>A 16. század elején Perényi Péter várkastélyt emel a város fölötti magaslaton, melynek romjai ma a Csonkavár néven ismertek.</a:t>
            </a:r>
          </a:p>
          <a:p>
            <a:endParaRPr lang="hu-HU" dirty="0"/>
          </a:p>
        </p:txBody>
      </p:sp>
      <p:pic>
        <p:nvPicPr>
          <p:cNvPr id="2051" name="Picture 3" descr="C:\Documents and Settings\Beneficiary\Asztal\IMG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3312368" cy="441649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52" name="Picture 4" descr="C:\Documents and Settings\Beneficiary\Asztal\IMG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3402378" cy="453650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620688"/>
            <a:ext cx="8062912" cy="129614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hu-HU" dirty="0" smtClean="0"/>
              <a:t>A főtéren (</a:t>
            </a:r>
            <a:r>
              <a:rPr lang="hu-HU" dirty="0" err="1" smtClean="0"/>
              <a:t>Milleniumi</a:t>
            </a:r>
            <a:r>
              <a:rPr lang="hu-HU" dirty="0" smtClean="0"/>
              <a:t> tér) egymás mellett áll Szent István király, Szent Imre és Szent László egészalakos szobra továbbá található a díszkút domborművei a városhoz </a:t>
            </a:r>
            <a:r>
              <a:rPr lang="hu-HU" dirty="0" err="1" smtClean="0"/>
              <a:t>kötödő</a:t>
            </a:r>
            <a:r>
              <a:rPr lang="hu-HU" dirty="0" smtClean="0"/>
              <a:t> történelmi személyiségeket ábrázolják.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960440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3744416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188640"/>
            <a:ext cx="8062912" cy="1008112"/>
          </a:xfrm>
        </p:spPr>
        <p:txBody>
          <a:bodyPr>
            <a:noAutofit/>
          </a:bodyPr>
          <a:lstStyle/>
          <a:p>
            <a:pPr algn="just"/>
            <a:r>
              <a:rPr lang="hu-HU" sz="2400" i="1" dirty="0" smtClean="0"/>
              <a:t>Református temploma</a:t>
            </a:r>
            <a:r>
              <a:rPr lang="hu-HU" sz="2400" dirty="0" smtClean="0"/>
              <a:t> 1787-ben épült, tornya 1863-ban készült el, mai formáját 1893-ban a bővítés és átépítés után nyerte el.</a:t>
            </a:r>
            <a:endParaRPr lang="hu-H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348880"/>
            <a:ext cx="24860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2791197" cy="372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Picture 3" descr="C:\Documents and Settings\Beneficiary\Asztal\IMG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708920"/>
            <a:ext cx="2484276" cy="331236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544" y="404664"/>
            <a:ext cx="8062912" cy="165618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hu-HU" dirty="0" smtClean="0"/>
              <a:t>A római katolikus templommal szemben található mai </a:t>
            </a:r>
            <a:r>
              <a:rPr lang="hu-HU" i="1" dirty="0" smtClean="0"/>
              <a:t>zeneiskola</a:t>
            </a:r>
            <a:r>
              <a:rPr lang="hu-HU" dirty="0" smtClean="0"/>
              <a:t> (többször átépített) épületében halt meg a hagyomány szerint 1660-ban I. Rákóczi György özvegye, Lorántffy Zsuzsanna. A bejárat felett található a Lorántffyak címere</a:t>
            </a:r>
            <a:endParaRPr lang="hu-H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32856"/>
            <a:ext cx="3096344" cy="412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Beneficiary\Asztal\IMG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31573" y="2660915"/>
            <a:ext cx="4224470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ndület">
  <a:themeElements>
    <a:clrScheme name="Lendüle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Lendüle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endüle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</TotalTime>
  <Words>740</Words>
  <Application>Microsoft Office PowerPoint</Application>
  <PresentationFormat>Diavetítés a képernyőre (4:3 oldalarány)</PresentationFormat>
  <Paragraphs>33</Paragraphs>
  <Slides>15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Lendület</vt:lpstr>
      <vt:lpstr>Királyhelmec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Alapiskolái</vt:lpstr>
      <vt:lpstr>12. dia</vt:lpstr>
      <vt:lpstr>Képek </vt:lpstr>
      <vt:lpstr>14. dia</vt:lpstr>
      <vt:lpstr>Köszönöm a figyelmet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Beneficiary</dc:creator>
  <cp:lastModifiedBy>Beneficiary</cp:lastModifiedBy>
  <cp:revision>52</cp:revision>
  <dcterms:created xsi:type="dcterms:W3CDTF">2011-11-28T14:26:24Z</dcterms:created>
  <dcterms:modified xsi:type="dcterms:W3CDTF">2012-01-30T17:31:54Z</dcterms:modified>
</cp:coreProperties>
</file>